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8" r:id="rId13"/>
    <p:sldId id="267"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5"/>
  </p:normalViewPr>
  <p:slideViewPr>
    <p:cSldViewPr>
      <p:cViewPr varScale="1">
        <p:scale>
          <a:sx n="108" d="100"/>
          <a:sy n="108" d="100"/>
        </p:scale>
        <p:origin x="176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64979914-135F-433A-BD42-0DFA75F3C3E9}" type="datetimeFigureOut">
              <a:rPr lang="en-US"/>
              <a:pPr/>
              <a:t>9/3/18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6E0E71C-B3F0-4C8F-91D9-B56763726CBB}" type="slidenum">
              <a:rPr lang="en-US"/>
              <a:pPr/>
              <a:t>‹#›</a:t>
            </a:fld>
            <a:endParaRPr lang="en-US"/>
          </a:p>
        </p:txBody>
      </p:sp>
    </p:spTree>
    <p:extLst>
      <p:ext uri="{BB962C8B-B14F-4D97-AF65-F5344CB8AC3E}">
        <p14:creationId xmlns:p14="http://schemas.microsoft.com/office/powerpoint/2010/main" val="1410284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36D9C32-DAA6-4725-B553-80942C421261}" type="datetimeFigureOut">
              <a:rPr lang="en-US"/>
              <a:pPr/>
              <a:t>9/3/18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E59F407-14A6-4122-8793-EB80CC510FEF}" type="slidenum">
              <a:rPr lang="en-US"/>
              <a:pPr/>
              <a:t>‹#›</a:t>
            </a:fld>
            <a:endParaRPr lang="en-US"/>
          </a:p>
        </p:txBody>
      </p:sp>
    </p:spTree>
    <p:extLst>
      <p:ext uri="{BB962C8B-B14F-4D97-AF65-F5344CB8AC3E}">
        <p14:creationId xmlns:p14="http://schemas.microsoft.com/office/powerpoint/2010/main" val="2831769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923FBE6-9D61-4EA2-B0B1-F72CDECECE71}" type="datetimeFigureOut">
              <a:rPr lang="en-US"/>
              <a:pPr/>
              <a:t>9/3/18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1FEAD8C-9D4D-4605-A7B6-32DD0A2AEEE3}" type="slidenum">
              <a:rPr lang="en-US"/>
              <a:pPr/>
              <a:t>‹#›</a:t>
            </a:fld>
            <a:endParaRPr lang="en-US"/>
          </a:p>
        </p:txBody>
      </p:sp>
    </p:spTree>
    <p:extLst>
      <p:ext uri="{BB962C8B-B14F-4D97-AF65-F5344CB8AC3E}">
        <p14:creationId xmlns:p14="http://schemas.microsoft.com/office/powerpoint/2010/main" val="2672758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DF9DD38-35CE-4E63-ADD1-CF001E80EAC7}" type="datetimeFigureOut">
              <a:rPr lang="en-US"/>
              <a:pPr/>
              <a:t>9/3/18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5FE969A-8FCA-4125-B890-A87CDB9F0C9B}" type="slidenum">
              <a:rPr lang="en-US"/>
              <a:pPr/>
              <a:t>‹#›</a:t>
            </a:fld>
            <a:endParaRPr lang="en-US"/>
          </a:p>
        </p:txBody>
      </p:sp>
    </p:spTree>
    <p:extLst>
      <p:ext uri="{BB962C8B-B14F-4D97-AF65-F5344CB8AC3E}">
        <p14:creationId xmlns:p14="http://schemas.microsoft.com/office/powerpoint/2010/main" val="2847141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01D3A498-5CA3-4E98-A270-17B18E0A6A41}" type="datetimeFigureOut">
              <a:rPr lang="en-US"/>
              <a:pPr/>
              <a:t>9/3/18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7791E6E-A3C4-40DA-9FD8-870B86CA9874}" type="slidenum">
              <a:rPr lang="en-US"/>
              <a:pPr/>
              <a:t>‹#›</a:t>
            </a:fld>
            <a:endParaRPr lang="en-US"/>
          </a:p>
        </p:txBody>
      </p:sp>
    </p:spTree>
    <p:extLst>
      <p:ext uri="{BB962C8B-B14F-4D97-AF65-F5344CB8AC3E}">
        <p14:creationId xmlns:p14="http://schemas.microsoft.com/office/powerpoint/2010/main" val="688493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FB4A52E0-A6DD-4997-B494-711D07D7383C}" type="datetimeFigureOut">
              <a:rPr lang="en-US"/>
              <a:pPr/>
              <a:t>9/3/18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A05D2A9-0448-48EE-8DF5-2E0A94AEA94C}" type="slidenum">
              <a:rPr lang="en-US"/>
              <a:pPr/>
              <a:t>‹#›</a:t>
            </a:fld>
            <a:endParaRPr lang="en-US"/>
          </a:p>
        </p:txBody>
      </p:sp>
    </p:spTree>
    <p:extLst>
      <p:ext uri="{BB962C8B-B14F-4D97-AF65-F5344CB8AC3E}">
        <p14:creationId xmlns:p14="http://schemas.microsoft.com/office/powerpoint/2010/main" val="3129690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3262ABDF-075E-4DA3-A5AC-C23076A48490}" type="datetimeFigureOut">
              <a:rPr lang="en-US"/>
              <a:pPr/>
              <a:t>9/3/18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F731BF5-D821-456D-99CB-94D1C658B972}" type="slidenum">
              <a:rPr lang="en-US"/>
              <a:pPr/>
              <a:t>‹#›</a:t>
            </a:fld>
            <a:endParaRPr lang="en-US"/>
          </a:p>
        </p:txBody>
      </p:sp>
    </p:spTree>
    <p:extLst>
      <p:ext uri="{BB962C8B-B14F-4D97-AF65-F5344CB8AC3E}">
        <p14:creationId xmlns:p14="http://schemas.microsoft.com/office/powerpoint/2010/main" val="4242443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A6C0E83B-0253-4A1B-887A-17FD9F652E2D}" type="datetimeFigureOut">
              <a:rPr lang="en-US"/>
              <a:pPr/>
              <a:t>9/3/18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9089D23C-B2E6-40CF-989F-5E2730051421}" type="slidenum">
              <a:rPr lang="en-US"/>
              <a:pPr/>
              <a:t>‹#›</a:t>
            </a:fld>
            <a:endParaRPr lang="en-US"/>
          </a:p>
        </p:txBody>
      </p:sp>
    </p:spTree>
    <p:extLst>
      <p:ext uri="{BB962C8B-B14F-4D97-AF65-F5344CB8AC3E}">
        <p14:creationId xmlns:p14="http://schemas.microsoft.com/office/powerpoint/2010/main" val="147583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B2066E1-7F63-4A1C-82D0-33036E7B1916}" type="datetimeFigureOut">
              <a:rPr lang="en-US"/>
              <a:pPr/>
              <a:t>9/3/18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C2BBE7FA-EB90-4790-BA4E-8EB881B41CF7}" type="slidenum">
              <a:rPr lang="en-US"/>
              <a:pPr/>
              <a:t>‹#›</a:t>
            </a:fld>
            <a:endParaRPr lang="en-US"/>
          </a:p>
        </p:txBody>
      </p:sp>
    </p:spTree>
    <p:extLst>
      <p:ext uri="{BB962C8B-B14F-4D97-AF65-F5344CB8AC3E}">
        <p14:creationId xmlns:p14="http://schemas.microsoft.com/office/powerpoint/2010/main" val="2063671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EB9E3D36-7FC6-40EE-A1DA-3BF872AF7AF3}" type="datetimeFigureOut">
              <a:rPr lang="en-US"/>
              <a:pPr/>
              <a:t>9/3/18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A6AD53C-6367-4191-A929-0FF1549FFDDC}" type="slidenum">
              <a:rPr lang="en-US"/>
              <a:pPr/>
              <a:t>‹#›</a:t>
            </a:fld>
            <a:endParaRPr lang="en-US"/>
          </a:p>
        </p:txBody>
      </p:sp>
    </p:spTree>
    <p:extLst>
      <p:ext uri="{BB962C8B-B14F-4D97-AF65-F5344CB8AC3E}">
        <p14:creationId xmlns:p14="http://schemas.microsoft.com/office/powerpoint/2010/main" val="4237396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821D669E-02F1-47C1-904E-10B151C754D6}" type="datetimeFigureOut">
              <a:rPr lang="en-US"/>
              <a:pPr/>
              <a:t>9/3/18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2810BD6-E8DC-4BE8-9B03-7D7742AAF9BE}" type="slidenum">
              <a:rPr lang="en-US"/>
              <a:pPr/>
              <a:t>‹#›</a:t>
            </a:fld>
            <a:endParaRPr lang="en-US"/>
          </a:p>
        </p:txBody>
      </p:sp>
    </p:spTree>
    <p:extLst>
      <p:ext uri="{BB962C8B-B14F-4D97-AF65-F5344CB8AC3E}">
        <p14:creationId xmlns:p14="http://schemas.microsoft.com/office/powerpoint/2010/main" val="1225726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1455B9D8-E25B-4A3E-8499-D51A734F434A}" type="datetimeFigureOut">
              <a:rPr lang="en-US"/>
              <a:pPr/>
              <a:t>9/3/18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3F108789-A366-4025-9031-D726E3C619B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charset="0"/>
          <a:ea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thehappyscientist.com/science-experiment/gravity-theory-or-law"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209800" y="2133600"/>
            <a:ext cx="4568879" cy="144655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8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mn-ea"/>
              </a:rPr>
              <a:t>Theories,</a:t>
            </a:r>
          </a:p>
        </p:txBody>
      </p:sp>
      <p:sp>
        <p:nvSpPr>
          <p:cNvPr id="5" name="Rectangle 4"/>
          <p:cNvSpPr/>
          <p:nvPr/>
        </p:nvSpPr>
        <p:spPr>
          <a:xfrm>
            <a:off x="1600200" y="533400"/>
            <a:ext cx="6037230" cy="144655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8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mn-ea"/>
              </a:rPr>
              <a:t>Hypotheses,</a:t>
            </a:r>
          </a:p>
        </p:txBody>
      </p:sp>
      <p:sp>
        <p:nvSpPr>
          <p:cNvPr id="6" name="Rectangle 5"/>
          <p:cNvSpPr/>
          <p:nvPr/>
        </p:nvSpPr>
        <p:spPr>
          <a:xfrm>
            <a:off x="2285915" y="3733800"/>
            <a:ext cx="4572085" cy="144655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8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mn-ea"/>
              </a:rPr>
              <a:t>and Laws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TextBox 1"/>
          <p:cNvSpPr txBox="1">
            <a:spLocks noChangeArrowheads="1"/>
          </p:cNvSpPr>
          <p:nvPr/>
        </p:nvSpPr>
        <p:spPr bwMode="auto">
          <a:xfrm>
            <a:off x="381000" y="381000"/>
            <a:ext cx="8001000"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sz="1800">
                <a:latin typeface="Calibri" pitchFamily="34" charset="0"/>
              </a:rPr>
              <a:t>.</a:t>
            </a:r>
            <a:r>
              <a:rPr lang="en-US" sz="1800" b="1">
                <a:latin typeface="Calibri" pitchFamily="34" charset="0"/>
              </a:rPr>
              <a:t>                                                                    </a:t>
            </a:r>
            <a:endParaRPr lang="en-US" sz="1800">
              <a:latin typeface="Calibri" pitchFamily="34" charset="0"/>
            </a:endParaRPr>
          </a:p>
          <a:p>
            <a:pPr eaLnBrk="1" hangingPunct="1"/>
            <a:r>
              <a:rPr lang="en-US" sz="6000" b="1">
                <a:latin typeface="Calibri" pitchFamily="34" charset="0"/>
              </a:rPr>
              <a:t>****While _______rarely change</a:t>
            </a:r>
            <a:r>
              <a:rPr lang="en-US" sz="6000">
                <a:latin typeface="Calibri" pitchFamily="34" charset="0"/>
              </a:rPr>
              <a:t>, </a:t>
            </a:r>
            <a:r>
              <a:rPr lang="en-US" sz="6000" b="1">
                <a:latin typeface="Calibri" pitchFamily="34" charset="0"/>
              </a:rPr>
              <a:t>________ change frequently as new evidence is discovered</a:t>
            </a:r>
            <a:r>
              <a:rPr lang="en-US" sz="6000">
                <a:latin typeface="Calibri" pitchFamily="34" charset="0"/>
              </a:rPr>
              <a:t>.</a:t>
            </a:r>
            <a:r>
              <a:rPr lang="en-US" sz="6000" b="1">
                <a:latin typeface="Calibri" pitchFamily="34" charset="0"/>
              </a:rPr>
              <a:t>***** </a:t>
            </a:r>
            <a:endParaRPr lang="en-US" sz="6000">
              <a:latin typeface="Calibri" pitchFamily="34" charset="0"/>
            </a:endParaRPr>
          </a:p>
          <a:p>
            <a:pPr eaLnBrk="1" hangingPunct="1"/>
            <a:endParaRPr lang="en-US" sz="1800">
              <a:latin typeface="Calibri" pitchFamily="34" charset="0"/>
            </a:endParaRPr>
          </a:p>
        </p:txBody>
      </p:sp>
      <p:sp>
        <p:nvSpPr>
          <p:cNvPr id="3" name="TextBox 2"/>
          <p:cNvSpPr txBox="1">
            <a:spLocks noChangeArrowheads="1"/>
          </p:cNvSpPr>
          <p:nvPr/>
        </p:nvSpPr>
        <p:spPr bwMode="auto">
          <a:xfrm>
            <a:off x="533400" y="1447800"/>
            <a:ext cx="7239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sz="6000" b="1">
                <a:solidFill>
                  <a:srgbClr val="FF0000"/>
                </a:solidFill>
                <a:latin typeface="Calibri" pitchFamily="34" charset="0"/>
              </a:rPr>
              <a:t>Laws</a:t>
            </a:r>
          </a:p>
        </p:txBody>
      </p:sp>
      <p:sp>
        <p:nvSpPr>
          <p:cNvPr id="4" name="TextBox 3"/>
          <p:cNvSpPr txBox="1">
            <a:spLocks noChangeArrowheads="1"/>
          </p:cNvSpPr>
          <p:nvPr/>
        </p:nvSpPr>
        <p:spPr bwMode="auto">
          <a:xfrm>
            <a:off x="533400" y="2438400"/>
            <a:ext cx="7239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sz="6000" b="1">
                <a:solidFill>
                  <a:srgbClr val="FF0000"/>
                </a:solidFill>
                <a:latin typeface="Calibri" pitchFamily="34" charset="0"/>
              </a:rPr>
              <a:t>Theories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3" name="TextBox 1"/>
          <p:cNvSpPr txBox="1">
            <a:spLocks noChangeArrowheads="1"/>
          </p:cNvSpPr>
          <p:nvPr/>
        </p:nvSpPr>
        <p:spPr bwMode="auto">
          <a:xfrm>
            <a:off x="533400" y="381000"/>
            <a:ext cx="8077200"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sz="2800" b="1" dirty="0">
                <a:latin typeface="Calibri" pitchFamily="34" charset="0"/>
              </a:rPr>
              <a:t>****</a:t>
            </a:r>
            <a:r>
              <a:rPr lang="en-US" sz="2800" dirty="0">
                <a:latin typeface="Calibri" pitchFamily="34" charset="0"/>
              </a:rPr>
              <a:t>Instead of being discarded due to new evidence,                  theories are often </a:t>
            </a:r>
            <a:r>
              <a:rPr lang="en-US" sz="2800" u="sng" dirty="0">
                <a:latin typeface="Calibri" pitchFamily="34" charset="0"/>
              </a:rPr>
              <a:t>revised</a:t>
            </a:r>
            <a:r>
              <a:rPr lang="en-US" sz="2800" dirty="0">
                <a:latin typeface="Calibri" pitchFamily="34" charset="0"/>
              </a:rPr>
              <a:t> to include the </a:t>
            </a:r>
            <a:r>
              <a:rPr lang="en-US" sz="2800" u="sng" dirty="0">
                <a:latin typeface="Calibri" pitchFamily="34" charset="0"/>
              </a:rPr>
              <a:t>new evidence</a:t>
            </a:r>
            <a:r>
              <a:rPr lang="en-US" sz="2800" dirty="0">
                <a:latin typeface="Calibri" pitchFamily="34" charset="0"/>
              </a:rPr>
              <a:t> in their explanation. The Theory of General Relativity has adapted as new technologies and new evidence have expanded our view  of the universe. </a:t>
            </a:r>
          </a:p>
          <a:p>
            <a:pPr eaLnBrk="1" hangingPunct="1"/>
            <a:r>
              <a:rPr lang="en-US" sz="2800" dirty="0">
                <a:latin typeface="Calibri" pitchFamily="34" charset="0"/>
              </a:rPr>
              <a:t>	So when we are scientifically discussing gravity, we can talk  about the </a:t>
            </a:r>
            <a:r>
              <a:rPr lang="en-US" sz="2800" b="1" dirty="0">
                <a:latin typeface="Calibri" pitchFamily="34" charset="0"/>
              </a:rPr>
              <a:t>law</a:t>
            </a:r>
            <a:r>
              <a:rPr lang="en-US" sz="2800" dirty="0">
                <a:latin typeface="Calibri" pitchFamily="34" charset="0"/>
              </a:rPr>
              <a:t> that describes the attraction between two objects, and we can also talk about the </a:t>
            </a:r>
            <a:r>
              <a:rPr lang="en-US" sz="2800" b="1" dirty="0">
                <a:latin typeface="Calibri" pitchFamily="34" charset="0"/>
              </a:rPr>
              <a:t>theory</a:t>
            </a:r>
            <a:r>
              <a:rPr lang="en-US" sz="2800" dirty="0">
                <a:latin typeface="Calibri" pitchFamily="34" charset="0"/>
              </a:rPr>
              <a:t> that describes why the objects attract each other. </a:t>
            </a:r>
          </a:p>
          <a:p>
            <a:pPr eaLnBrk="1" hangingPunct="1"/>
            <a:r>
              <a:rPr lang="en-US" sz="2800" u="sng" dirty="0">
                <a:latin typeface="Calibri" pitchFamily="34" charset="0"/>
                <a:hlinkClick r:id="rId2"/>
              </a:rPr>
              <a:t>http://thehappyscientist.com/science-experiment/gravity-theory-or-law</a:t>
            </a:r>
            <a:endParaRPr lang="en-US" sz="2800" dirty="0">
              <a:latin typeface="Calibri" pitchFamily="34" charset="0"/>
            </a:endParaRPr>
          </a:p>
          <a:p>
            <a:pPr eaLnBrk="1" hangingPunct="1"/>
            <a:endParaRPr lang="en-US" sz="2800" dirty="0">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7" name="TextBox 1"/>
          <p:cNvSpPr txBox="1">
            <a:spLocks noChangeArrowheads="1"/>
          </p:cNvSpPr>
          <p:nvPr/>
        </p:nvSpPr>
        <p:spPr bwMode="auto">
          <a:xfrm>
            <a:off x="1066800" y="1066800"/>
            <a:ext cx="80772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sz="4400" b="1" dirty="0">
                <a:latin typeface="Calibri" pitchFamily="34" charset="0"/>
              </a:rPr>
              <a:t>Theories do not eventually </a:t>
            </a:r>
            <a:r>
              <a:rPr lang="en-US" altLang="en-US" sz="4400" b="1" dirty="0">
                <a:latin typeface="Calibri" pitchFamily="34" charset="0"/>
              </a:rPr>
              <a:t>“</a:t>
            </a:r>
            <a:r>
              <a:rPr lang="en-US" sz="4400" b="1" dirty="0">
                <a:latin typeface="Calibri" pitchFamily="34" charset="0"/>
              </a:rPr>
              <a:t>become </a:t>
            </a:r>
            <a:r>
              <a:rPr lang="en-US" altLang="en-US" sz="4400" b="1" dirty="0">
                <a:latin typeface="Calibri" pitchFamily="34" charset="0"/>
              </a:rPr>
              <a:t>“</a:t>
            </a:r>
            <a:r>
              <a:rPr lang="en-US" sz="4400" b="1" dirty="0">
                <a:latin typeface="Calibri" pitchFamily="34" charset="0"/>
              </a:rPr>
              <a:t> laws; these are separate and describe different roles in science!!</a:t>
            </a:r>
            <a:endParaRPr lang="en-US" sz="4400" dirty="0">
              <a:latin typeface="Calibri" pitchFamily="34" charset="0"/>
            </a:endParaRPr>
          </a:p>
        </p:txBody>
      </p:sp>
      <p:sp>
        <p:nvSpPr>
          <p:cNvPr id="2" name="Oval 1"/>
          <p:cNvSpPr>
            <a:spLocks noChangeArrowheads="1"/>
          </p:cNvSpPr>
          <p:nvPr/>
        </p:nvSpPr>
        <p:spPr bwMode="auto">
          <a:xfrm>
            <a:off x="152400" y="304800"/>
            <a:ext cx="8382000" cy="4648200"/>
          </a:xfrm>
          <a:prstGeom prst="ellipse">
            <a:avLst/>
          </a:prstGeom>
          <a:noFill/>
          <a:ln w="76200">
            <a:solidFill>
              <a:srgbClr val="FF0000"/>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endParaRPr lang="en-US">
              <a:solidFill>
                <a:schemeClr val="lt1"/>
              </a:solidFill>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1" name="TextBox 1"/>
          <p:cNvSpPr txBox="1">
            <a:spLocks noChangeArrowheads="1"/>
          </p:cNvSpPr>
          <p:nvPr/>
        </p:nvSpPr>
        <p:spPr bwMode="auto">
          <a:xfrm>
            <a:off x="228600" y="381000"/>
            <a:ext cx="5867400" cy="4524375"/>
          </a:xfrm>
          <a:prstGeom prst="rect">
            <a:avLst/>
          </a:prstGeom>
          <a:solidFill>
            <a:srgbClr val="66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sz="3600" u="sng">
                <a:latin typeface="Calibri" pitchFamily="34" charset="0"/>
              </a:rPr>
              <a:t>Examples of Laws</a:t>
            </a:r>
            <a:r>
              <a:rPr lang="en-US" sz="3600">
                <a:latin typeface="Calibri" pitchFamily="34" charset="0"/>
              </a:rPr>
              <a:t>:</a:t>
            </a:r>
          </a:p>
          <a:p>
            <a:pPr eaLnBrk="1" hangingPunct="1"/>
            <a:r>
              <a:rPr lang="en-US" sz="3600">
                <a:latin typeface="Calibri" pitchFamily="34" charset="0"/>
              </a:rPr>
              <a:t>Law of Gravity</a:t>
            </a:r>
          </a:p>
          <a:p>
            <a:pPr eaLnBrk="1" hangingPunct="1"/>
            <a:r>
              <a:rPr lang="en-US" sz="3600">
                <a:latin typeface="Calibri" pitchFamily="34" charset="0"/>
              </a:rPr>
              <a:t>Laws of Thermodynamics</a:t>
            </a:r>
          </a:p>
          <a:p>
            <a:pPr eaLnBrk="1" hangingPunct="1"/>
            <a:r>
              <a:rPr lang="en-US" sz="3600">
                <a:latin typeface="Calibri" pitchFamily="34" charset="0"/>
              </a:rPr>
              <a:t>Newton</a:t>
            </a:r>
            <a:r>
              <a:rPr lang="ja-JP" altLang="en-US" sz="3600">
                <a:latin typeface="Calibri" pitchFamily="34" charset="0"/>
              </a:rPr>
              <a:t>’</a:t>
            </a:r>
            <a:r>
              <a:rPr lang="en-US" altLang="ja-JP" sz="3600">
                <a:latin typeface="Calibri" pitchFamily="34" charset="0"/>
              </a:rPr>
              <a:t>s Laws of Motion</a:t>
            </a:r>
          </a:p>
          <a:p>
            <a:pPr eaLnBrk="1" hangingPunct="1"/>
            <a:r>
              <a:rPr lang="en-US" sz="3600">
                <a:latin typeface="Calibri" pitchFamily="34" charset="0"/>
              </a:rPr>
              <a:t>Kepler</a:t>
            </a:r>
            <a:r>
              <a:rPr lang="ja-JP" altLang="en-US" sz="3600">
                <a:latin typeface="Calibri" pitchFamily="34" charset="0"/>
              </a:rPr>
              <a:t>’</a:t>
            </a:r>
            <a:r>
              <a:rPr lang="en-US" altLang="ja-JP" sz="3600">
                <a:latin typeface="Calibri" pitchFamily="34" charset="0"/>
              </a:rPr>
              <a:t>s Laws</a:t>
            </a:r>
          </a:p>
          <a:p>
            <a:pPr eaLnBrk="1" hangingPunct="1"/>
            <a:r>
              <a:rPr lang="en-US" sz="3600">
                <a:latin typeface="Calibri" pitchFamily="34" charset="0"/>
              </a:rPr>
              <a:t>Ohm</a:t>
            </a:r>
            <a:r>
              <a:rPr lang="en-US" altLang="en-US" sz="3600">
                <a:latin typeface="Calibri" pitchFamily="34" charset="0"/>
              </a:rPr>
              <a:t>’</a:t>
            </a:r>
            <a:r>
              <a:rPr lang="en-US" sz="3600">
                <a:latin typeface="Calibri" pitchFamily="34" charset="0"/>
              </a:rPr>
              <a:t>s Law</a:t>
            </a:r>
          </a:p>
          <a:p>
            <a:pPr eaLnBrk="1" hangingPunct="1"/>
            <a:endParaRPr lang="en-US" sz="3600">
              <a:latin typeface="Calibri" pitchFamily="34" charset="0"/>
            </a:endParaRPr>
          </a:p>
          <a:p>
            <a:pPr eaLnBrk="1" hangingPunct="1"/>
            <a:endParaRPr lang="en-US" sz="3600">
              <a:latin typeface="Calibri" pitchFamily="34" charset="0"/>
            </a:endParaRPr>
          </a:p>
        </p:txBody>
      </p:sp>
      <p:sp>
        <p:nvSpPr>
          <p:cNvPr id="25602" name="TextBox 2"/>
          <p:cNvSpPr txBox="1">
            <a:spLocks noChangeArrowheads="1"/>
          </p:cNvSpPr>
          <p:nvPr/>
        </p:nvSpPr>
        <p:spPr bwMode="auto">
          <a:xfrm>
            <a:off x="4191000" y="2971800"/>
            <a:ext cx="4648200" cy="369411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sz="3600" u="sng">
                <a:latin typeface="Calibri" pitchFamily="34" charset="0"/>
              </a:rPr>
              <a:t> Examples of Theories</a:t>
            </a:r>
            <a:r>
              <a:rPr lang="en-US" sz="3600">
                <a:latin typeface="Calibri" pitchFamily="34" charset="0"/>
              </a:rPr>
              <a:t>:</a:t>
            </a:r>
          </a:p>
          <a:p>
            <a:pPr eaLnBrk="1" hangingPunct="1"/>
            <a:r>
              <a:rPr lang="en-US" sz="3600">
                <a:latin typeface="Calibri" pitchFamily="34" charset="0"/>
              </a:rPr>
              <a:t>Theory of Relativity</a:t>
            </a:r>
          </a:p>
          <a:p>
            <a:pPr eaLnBrk="1" hangingPunct="1"/>
            <a:r>
              <a:rPr lang="en-US" sz="3600">
                <a:latin typeface="Calibri" pitchFamily="34" charset="0"/>
              </a:rPr>
              <a:t>Big Bang Theory</a:t>
            </a:r>
          </a:p>
          <a:p>
            <a:pPr eaLnBrk="1" hangingPunct="1"/>
            <a:r>
              <a:rPr lang="en-US" sz="3600">
                <a:latin typeface="Calibri" pitchFamily="34" charset="0"/>
              </a:rPr>
              <a:t>Cell Theory</a:t>
            </a:r>
          </a:p>
          <a:p>
            <a:pPr eaLnBrk="1" hangingPunct="1"/>
            <a:r>
              <a:rPr lang="en-US" sz="3600">
                <a:latin typeface="Calibri" pitchFamily="34" charset="0"/>
              </a:rPr>
              <a:t>Atomic Theory</a:t>
            </a:r>
          </a:p>
          <a:p>
            <a:pPr eaLnBrk="1" hangingPunct="1"/>
            <a:r>
              <a:rPr lang="en-US" sz="3600">
                <a:latin typeface="Calibri" pitchFamily="34" charset="0"/>
              </a:rPr>
              <a:t>Theory of Evolution</a:t>
            </a:r>
          </a:p>
          <a:p>
            <a:pPr eaLnBrk="1" hangingPunct="1"/>
            <a:endParaRPr lang="en-US" sz="1800">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7" name="Picture 1" descr="MC900438167[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2400" y="5105400"/>
            <a:ext cx="968375"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Rectangle 4"/>
          <p:cNvSpPr>
            <a:spLocks noChangeArrowheads="1"/>
          </p:cNvSpPr>
          <p:nvPr/>
        </p:nvSpPr>
        <p:spPr bwMode="auto">
          <a:xfrm>
            <a:off x="228600" y="0"/>
            <a:ext cx="727075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7200"/>
            <a:r>
              <a:rPr lang="en-US" sz="3600">
                <a:latin typeface="Tahoma" pitchFamily="34" charset="0"/>
                <a:ea typeface="Calibri" pitchFamily="34" charset="0"/>
              </a:rPr>
              <a:t>Many hypotheses are written as </a:t>
            </a:r>
          </a:p>
          <a:p>
            <a:pPr indent="457200"/>
            <a:r>
              <a:rPr lang="ja-JP" altLang="en-US" sz="3600">
                <a:latin typeface="Tahoma" pitchFamily="34" charset="0"/>
                <a:ea typeface="Calibri" pitchFamily="34" charset="0"/>
              </a:rPr>
              <a:t>“</a:t>
            </a:r>
            <a:r>
              <a:rPr lang="en-US" altLang="ja-JP" sz="3600" b="1">
                <a:latin typeface="Tahoma" pitchFamily="34" charset="0"/>
                <a:ea typeface="Calibri" pitchFamily="34" charset="0"/>
                <a:cs typeface="Tahoma" pitchFamily="34" charset="0"/>
              </a:rPr>
              <a:t>If…then</a:t>
            </a:r>
            <a:r>
              <a:rPr lang="ja-JP" altLang="en-US" sz="3600">
                <a:latin typeface="Tahoma" pitchFamily="34" charset="0"/>
                <a:ea typeface="Calibri" pitchFamily="34" charset="0"/>
              </a:rPr>
              <a:t>”</a:t>
            </a:r>
            <a:r>
              <a:rPr lang="en-US" altLang="ja-JP" sz="3600">
                <a:latin typeface="Tahoma" pitchFamily="34" charset="0"/>
                <a:ea typeface="Calibri" pitchFamily="34" charset="0"/>
                <a:cs typeface="Tahoma" pitchFamily="34" charset="0"/>
              </a:rPr>
              <a:t> statements:</a:t>
            </a:r>
            <a:endParaRPr lang="en-US" altLang="ja-JP" sz="3600">
              <a:ea typeface="Calibri" pitchFamily="34" charset="0"/>
              <a:cs typeface="Tahoma" pitchFamily="34" charset="0"/>
            </a:endParaRPr>
          </a:p>
          <a:p>
            <a:pPr indent="457200" eaLnBrk="0" hangingPunct="0"/>
            <a:endParaRPr lang="en-US">
              <a:ea typeface="Calibri" pitchFamily="34" charset="0"/>
              <a:cs typeface="Tahoma" pitchFamily="34" charset="0"/>
            </a:endParaRPr>
          </a:p>
        </p:txBody>
      </p:sp>
      <p:sp>
        <p:nvSpPr>
          <p:cNvPr id="14339" name="Rectangle 5"/>
          <p:cNvSpPr>
            <a:spLocks noChangeArrowheads="1"/>
          </p:cNvSpPr>
          <p:nvPr/>
        </p:nvSpPr>
        <p:spPr bwMode="auto">
          <a:xfrm>
            <a:off x="152400" y="1981200"/>
            <a:ext cx="8610600"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57200"/>
            <a:r>
              <a:rPr lang="en-US" sz="3200" b="1">
                <a:latin typeface="Tahoma" pitchFamily="34" charset="0"/>
                <a:ea typeface="Calibri" pitchFamily="34" charset="0"/>
              </a:rPr>
              <a:t>If</a:t>
            </a:r>
            <a:r>
              <a:rPr lang="en-US" sz="3200">
                <a:latin typeface="Tahoma" pitchFamily="34" charset="0"/>
                <a:ea typeface="Calibri" pitchFamily="34" charset="0"/>
              </a:rPr>
              <a:t> ______(</a:t>
            </a:r>
            <a:r>
              <a:rPr lang="en-US" sz="3200">
                <a:solidFill>
                  <a:srgbClr val="7030A0"/>
                </a:solidFill>
                <a:latin typeface="Tahoma" pitchFamily="34" charset="0"/>
                <a:ea typeface="Calibri" pitchFamily="34" charset="0"/>
              </a:rPr>
              <a:t>independent variable</a:t>
            </a:r>
            <a:r>
              <a:rPr lang="en-US" sz="3200">
                <a:latin typeface="Tahoma" pitchFamily="34" charset="0"/>
                <a:ea typeface="Calibri" pitchFamily="34" charset="0"/>
              </a:rPr>
              <a:t>)_________  </a:t>
            </a:r>
            <a:endParaRPr lang="en-US" sz="3200">
              <a:ea typeface="Calibri" pitchFamily="34" charset="0"/>
            </a:endParaRPr>
          </a:p>
          <a:p>
            <a:pPr indent="457200" eaLnBrk="0" hangingPunct="0"/>
            <a:r>
              <a:rPr lang="en-US" sz="3200" b="1">
                <a:latin typeface="Tahoma" pitchFamily="34" charset="0"/>
                <a:ea typeface="Calibri" pitchFamily="34" charset="0"/>
              </a:rPr>
              <a:t>       then</a:t>
            </a:r>
            <a:r>
              <a:rPr lang="en-US" sz="3200">
                <a:latin typeface="Tahoma" pitchFamily="34" charset="0"/>
                <a:ea typeface="Calibri" pitchFamily="34" charset="0"/>
              </a:rPr>
              <a:t>____(</a:t>
            </a:r>
            <a:r>
              <a:rPr lang="en-US" sz="3200">
                <a:solidFill>
                  <a:srgbClr val="7030A0"/>
                </a:solidFill>
                <a:latin typeface="Tahoma" pitchFamily="34" charset="0"/>
                <a:ea typeface="Calibri" pitchFamily="34" charset="0"/>
              </a:rPr>
              <a:t>dependent variable</a:t>
            </a:r>
            <a:r>
              <a:rPr lang="en-US" sz="3200">
                <a:latin typeface="Tahoma" pitchFamily="34" charset="0"/>
                <a:ea typeface="Calibri" pitchFamily="34" charset="0"/>
              </a:rPr>
              <a:t>) ____.</a:t>
            </a:r>
            <a:endParaRPr lang="en-US" sz="3200"/>
          </a:p>
          <a:p>
            <a:pPr indent="457200" eaLnBrk="0" hangingPunct="0"/>
            <a:endParaRPr lang="en-US" sz="3200">
              <a:latin typeface="Tahoma" pitchFamily="34" charset="0"/>
            </a:endParaRPr>
          </a:p>
          <a:p>
            <a:pPr indent="457200" eaLnBrk="0" hangingPunct="0"/>
            <a:endParaRPr lang="en-US" sz="3200">
              <a:latin typeface="Tahoma" pitchFamily="34" charset="0"/>
            </a:endParaRPr>
          </a:p>
          <a:p>
            <a:pPr indent="457200" eaLnBrk="0" hangingPunct="0"/>
            <a:r>
              <a:rPr lang="en-US" sz="3200">
                <a:latin typeface="Tahoma" pitchFamily="34" charset="0"/>
              </a:rPr>
              <a:t> </a:t>
            </a:r>
            <a:endParaRPr lang="en-US" sz="3200"/>
          </a:p>
          <a:p>
            <a:pPr indent="457200" eaLnBrk="0" hangingPunct="0"/>
            <a:endParaRPr lang="en-US"/>
          </a:p>
        </p:txBody>
      </p:sp>
      <p:sp>
        <p:nvSpPr>
          <p:cNvPr id="14340" name="Rectangle 7"/>
          <p:cNvSpPr>
            <a:spLocks noChangeArrowheads="1"/>
          </p:cNvSpPr>
          <p:nvPr/>
        </p:nvSpPr>
        <p:spPr bwMode="auto">
          <a:xfrm>
            <a:off x="0" y="914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361" name="Picture 1" descr="MC900438167[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685800"/>
            <a:ext cx="1501775" cy="189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Rectangle 4"/>
          <p:cNvSpPr>
            <a:spLocks noChangeArrowheads="1"/>
          </p:cNvSpPr>
          <p:nvPr/>
        </p:nvSpPr>
        <p:spPr bwMode="auto">
          <a:xfrm>
            <a:off x="228600" y="276225"/>
            <a:ext cx="7905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7200"/>
            <a:r>
              <a:rPr lang="en-US" sz="3600">
                <a:latin typeface="Tahoma" pitchFamily="34" charset="0"/>
                <a:ea typeface="Calibri" pitchFamily="34" charset="0"/>
              </a:rPr>
              <a:t> </a:t>
            </a:r>
            <a:endParaRPr lang="en-US" sz="3600">
              <a:ea typeface="Calibri" pitchFamily="34" charset="0"/>
            </a:endParaRPr>
          </a:p>
          <a:p>
            <a:pPr indent="457200" eaLnBrk="0" hangingPunct="0"/>
            <a:endParaRPr lang="en-US">
              <a:ea typeface="Calibri" pitchFamily="34" charset="0"/>
            </a:endParaRPr>
          </a:p>
        </p:txBody>
      </p:sp>
      <p:sp>
        <p:nvSpPr>
          <p:cNvPr id="15363" name="Rectangle 5"/>
          <p:cNvSpPr>
            <a:spLocks noChangeArrowheads="1"/>
          </p:cNvSpPr>
          <p:nvPr/>
        </p:nvSpPr>
        <p:spPr bwMode="auto">
          <a:xfrm>
            <a:off x="228600" y="609600"/>
            <a:ext cx="86106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57200" eaLnBrk="0" hangingPunct="0"/>
            <a:r>
              <a:rPr lang="en-US" sz="3200">
                <a:latin typeface="Tahoma" pitchFamily="34" charset="0"/>
                <a:ea typeface="Calibri" pitchFamily="34" charset="0"/>
              </a:rPr>
              <a:t>Example:</a:t>
            </a:r>
            <a:endParaRPr lang="en-US" sz="3200">
              <a:ea typeface="Calibri" pitchFamily="34" charset="0"/>
            </a:endParaRPr>
          </a:p>
          <a:p>
            <a:pPr indent="457200" eaLnBrk="0" hangingPunct="0"/>
            <a:r>
              <a:rPr lang="en-US" sz="3200">
                <a:latin typeface="Tahoma" pitchFamily="34" charset="0"/>
                <a:ea typeface="Calibri" pitchFamily="34" charset="0"/>
              </a:rPr>
              <a:t>Independent variable: </a:t>
            </a:r>
          </a:p>
          <a:p>
            <a:pPr indent="457200" eaLnBrk="0" hangingPunct="0"/>
            <a:r>
              <a:rPr lang="en-US" sz="3200">
                <a:latin typeface="Tahoma" pitchFamily="34" charset="0"/>
                <a:ea typeface="Calibri" pitchFamily="34" charset="0"/>
              </a:rPr>
              <a:t>		I feed my cat a lot of food</a:t>
            </a:r>
            <a:endParaRPr lang="en-US" sz="3200"/>
          </a:p>
          <a:p>
            <a:pPr indent="457200" eaLnBrk="0" hangingPunct="0"/>
            <a:endParaRPr lang="en-US" sz="3200">
              <a:latin typeface="Tahoma" pitchFamily="34" charset="0"/>
            </a:endParaRPr>
          </a:p>
          <a:p>
            <a:pPr indent="457200" eaLnBrk="0" hangingPunct="0"/>
            <a:r>
              <a:rPr lang="en-US" sz="3200">
                <a:latin typeface="Tahoma" pitchFamily="34" charset="0"/>
              </a:rPr>
              <a:t>Dependent variable: She will get fat</a:t>
            </a:r>
            <a:endParaRPr lang="en-US" sz="3200"/>
          </a:p>
          <a:p>
            <a:pPr indent="457200" eaLnBrk="0" hangingPunct="0"/>
            <a:endParaRPr lang="en-US" sz="3200" b="1" u="sng">
              <a:latin typeface="Tahoma" pitchFamily="34" charset="0"/>
            </a:endParaRPr>
          </a:p>
          <a:p>
            <a:pPr indent="457200" eaLnBrk="0" hangingPunct="0"/>
            <a:endParaRPr lang="en-US"/>
          </a:p>
        </p:txBody>
      </p:sp>
      <p:sp>
        <p:nvSpPr>
          <p:cNvPr id="15364" name="Rectangle 7"/>
          <p:cNvSpPr>
            <a:spLocks noChangeArrowheads="1"/>
          </p:cNvSpPr>
          <p:nvPr/>
        </p:nvSpPr>
        <p:spPr bwMode="auto">
          <a:xfrm>
            <a:off x="0" y="914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6" name="TextBox 5"/>
          <p:cNvSpPr txBox="1"/>
          <p:nvPr/>
        </p:nvSpPr>
        <p:spPr>
          <a:xfrm>
            <a:off x="533400" y="3733800"/>
            <a:ext cx="8229600" cy="1724025"/>
          </a:xfrm>
          <a:prstGeom prst="rect">
            <a:avLst/>
          </a:prstGeom>
          <a:noFill/>
        </p:spPr>
        <p:txBody>
          <a:bodyPr>
            <a:spAutoFit/>
          </a:bodyPr>
          <a:lstStyle/>
          <a:p>
            <a:pPr indent="457200" eaLnBrk="0" hangingPunct="0">
              <a:defRPr/>
            </a:pPr>
            <a:r>
              <a:rPr lang="en-US" sz="4400" b="1" u="sng" dirty="0">
                <a:latin typeface="Tahoma" pitchFamily="34" charset="0"/>
                <a:ea typeface="Calibri" pitchFamily="34" charset="0"/>
                <a:cs typeface="Tahoma" pitchFamily="34" charset="0"/>
              </a:rPr>
              <a:t>If </a:t>
            </a:r>
            <a:r>
              <a:rPr lang="en-US" sz="4400" u="sng" dirty="0">
                <a:latin typeface="Tahoma" pitchFamily="34" charset="0"/>
                <a:ea typeface="Calibri" pitchFamily="34" charset="0"/>
                <a:cs typeface="Tahoma" pitchFamily="34" charset="0"/>
              </a:rPr>
              <a:t>I feed my cat a lot of food </a:t>
            </a:r>
            <a:r>
              <a:rPr lang="en-US" sz="4400" dirty="0">
                <a:latin typeface="Tahoma" pitchFamily="34" charset="0"/>
                <a:ea typeface="Calibri" pitchFamily="34" charset="0"/>
                <a:cs typeface="Tahoma" pitchFamily="34" charset="0"/>
              </a:rPr>
              <a:t>		</a:t>
            </a:r>
            <a:r>
              <a:rPr lang="en-US" sz="4400" b="1" u="sng" dirty="0">
                <a:latin typeface="Tahoma" pitchFamily="34" charset="0"/>
                <a:ea typeface="Calibri" pitchFamily="34" charset="0"/>
                <a:cs typeface="Tahoma" pitchFamily="34" charset="0"/>
              </a:rPr>
              <a:t>then</a:t>
            </a:r>
            <a:r>
              <a:rPr lang="en-US" sz="4400" u="sng" dirty="0">
                <a:latin typeface="Tahoma" pitchFamily="34" charset="0"/>
                <a:ea typeface="Calibri" pitchFamily="34" charset="0"/>
                <a:cs typeface="Tahoma" pitchFamily="34" charset="0"/>
              </a:rPr>
              <a:t> she will get fat.</a:t>
            </a:r>
            <a:endParaRPr lang="en-US" sz="4400" dirty="0">
              <a:ea typeface="+mn-ea"/>
            </a:endParaRPr>
          </a:p>
          <a:p>
            <a:pPr fontAlgn="auto">
              <a:spcBef>
                <a:spcPts val="0"/>
              </a:spcBef>
              <a:spcAft>
                <a:spcPts val="0"/>
              </a:spcAft>
              <a:defRPr/>
            </a:pPr>
            <a:endParaRPr lang="en-US" dirty="0">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385" name="Picture 1" descr="MC900438167[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85000" y="4572000"/>
            <a:ext cx="1450975"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Rectangle 6"/>
          <p:cNvSpPr>
            <a:spLocks noChangeArrowheads="1"/>
          </p:cNvSpPr>
          <p:nvPr/>
        </p:nvSpPr>
        <p:spPr bwMode="auto">
          <a:xfrm>
            <a:off x="990600" y="935038"/>
            <a:ext cx="6858000" cy="424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3600" b="1">
                <a:latin typeface="Tahoma" pitchFamily="34" charset="0"/>
                <a:ea typeface="Calibri" pitchFamily="34" charset="0"/>
              </a:rPr>
              <a:t>****To make the hypothesis more specific, use </a:t>
            </a:r>
            <a:r>
              <a:rPr lang="en-US" sz="3600" b="1">
                <a:solidFill>
                  <a:srgbClr val="0070C0"/>
                </a:solidFill>
                <a:latin typeface="Tahoma" pitchFamily="34" charset="0"/>
                <a:ea typeface="Calibri" pitchFamily="34" charset="0"/>
              </a:rPr>
              <a:t>INCREASE </a:t>
            </a:r>
            <a:r>
              <a:rPr lang="en-US" sz="3600" b="1">
                <a:latin typeface="Tahoma" pitchFamily="34" charset="0"/>
                <a:ea typeface="Calibri" pitchFamily="34" charset="0"/>
              </a:rPr>
              <a:t>and </a:t>
            </a:r>
            <a:r>
              <a:rPr lang="en-US" sz="3600" b="1">
                <a:solidFill>
                  <a:srgbClr val="0070C0"/>
                </a:solidFill>
                <a:latin typeface="Tahoma" pitchFamily="34" charset="0"/>
                <a:ea typeface="Calibri" pitchFamily="34" charset="0"/>
              </a:rPr>
              <a:t>DECREASE</a:t>
            </a:r>
            <a:r>
              <a:rPr lang="en-US" sz="3600" b="1">
                <a:latin typeface="Tahoma" pitchFamily="34" charset="0"/>
                <a:ea typeface="Calibri" pitchFamily="34" charset="0"/>
              </a:rPr>
              <a:t>****</a:t>
            </a:r>
          </a:p>
          <a:p>
            <a:endParaRPr lang="en-US" sz="3600">
              <a:ea typeface="Calibri" pitchFamily="34" charset="0"/>
            </a:endParaRPr>
          </a:p>
          <a:p>
            <a:pPr eaLnBrk="0" hangingPunct="0"/>
            <a:r>
              <a:rPr lang="en-US" sz="3600" b="1">
                <a:solidFill>
                  <a:srgbClr val="7030A0"/>
                </a:solidFill>
                <a:latin typeface="Tahoma" pitchFamily="34" charset="0"/>
                <a:ea typeface="Calibri" pitchFamily="34" charset="0"/>
              </a:rPr>
              <a:t>If I increase the amount of food I give my cat, then she will increase her weight.</a:t>
            </a:r>
            <a:endParaRPr lang="en-US" sz="3600" b="1">
              <a:solidFill>
                <a:srgbClr val="7030A0"/>
              </a:solidFill>
            </a:endParaRPr>
          </a:p>
          <a:p>
            <a:pPr eaLnBrk="0" hangingPunct="0"/>
            <a:endParaRPr lang="en-US"/>
          </a:p>
        </p:txBody>
      </p:sp>
      <p:sp>
        <p:nvSpPr>
          <p:cNvPr id="16387" name="Rectangle 7"/>
          <p:cNvSpPr>
            <a:spLocks noChangeArrowheads="1"/>
          </p:cNvSpPr>
          <p:nvPr/>
        </p:nvSpPr>
        <p:spPr bwMode="auto">
          <a:xfrm>
            <a:off x="0" y="914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TextBox 2"/>
          <p:cNvSpPr txBox="1">
            <a:spLocks noChangeArrowheads="1"/>
          </p:cNvSpPr>
          <p:nvPr/>
        </p:nvSpPr>
        <p:spPr bwMode="auto">
          <a:xfrm>
            <a:off x="457200" y="304800"/>
            <a:ext cx="8153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sz="3600" b="1">
                <a:solidFill>
                  <a:srgbClr val="0070C0"/>
                </a:solidFill>
                <a:latin typeface="Calibri" pitchFamily="34" charset="0"/>
              </a:rPr>
              <a:t>Hypothesis practice:</a:t>
            </a:r>
          </a:p>
          <a:p>
            <a:pPr eaLnBrk="1" hangingPunct="1"/>
            <a:r>
              <a:rPr lang="en-US" sz="3600">
                <a:latin typeface="Calibri" pitchFamily="34" charset="0"/>
              </a:rPr>
              <a:t>1. Chocolate causes pimples.</a:t>
            </a:r>
          </a:p>
          <a:p>
            <a:pPr eaLnBrk="1" hangingPunct="1"/>
            <a:r>
              <a:rPr lang="en-US" sz="3600">
                <a:latin typeface="Calibri" pitchFamily="34" charset="0"/>
              </a:rPr>
              <a:t>___________________________________</a:t>
            </a:r>
          </a:p>
          <a:p>
            <a:pPr eaLnBrk="1" hangingPunct="1"/>
            <a:r>
              <a:rPr lang="en-US" sz="3600">
                <a:latin typeface="Calibri" pitchFamily="34" charset="0"/>
              </a:rPr>
              <a:t>___________________________________</a:t>
            </a:r>
          </a:p>
          <a:p>
            <a:pPr eaLnBrk="1" hangingPunct="1"/>
            <a:r>
              <a:rPr lang="en-US" sz="3600">
                <a:latin typeface="Calibri" pitchFamily="34" charset="0"/>
              </a:rPr>
              <a:t>2. Sunlight may cause skin cancer.</a:t>
            </a:r>
          </a:p>
          <a:p>
            <a:pPr eaLnBrk="1" hangingPunct="1"/>
            <a:r>
              <a:rPr lang="en-US" sz="3600">
                <a:latin typeface="Calibri" pitchFamily="34" charset="0"/>
              </a:rPr>
              <a:t>___________________________________</a:t>
            </a:r>
          </a:p>
          <a:p>
            <a:pPr eaLnBrk="1" hangingPunct="1"/>
            <a:r>
              <a:rPr lang="en-US" sz="3600">
                <a:latin typeface="Calibri" pitchFamily="34" charset="0"/>
              </a:rPr>
              <a:t>___________________________________</a:t>
            </a:r>
          </a:p>
          <a:p>
            <a:pPr eaLnBrk="1" hangingPunct="1"/>
            <a:r>
              <a:rPr lang="en-US" sz="1800">
                <a:latin typeface="Calibri" pitchFamily="34" charset="0"/>
              </a:rPr>
              <a:t> </a:t>
            </a:r>
          </a:p>
          <a:p>
            <a:pPr eaLnBrk="1" hangingPunct="1"/>
            <a:r>
              <a:rPr lang="en-US" sz="1800">
                <a:latin typeface="Calibri" pitchFamily="34" charset="0"/>
              </a:rPr>
              <a:t> </a:t>
            </a:r>
          </a:p>
          <a:p>
            <a:pPr eaLnBrk="1" hangingPunct="1"/>
            <a:endParaRPr lang="en-US" sz="1800">
              <a:latin typeface="Calibri" pitchFamily="34" charset="0"/>
            </a:endParaRPr>
          </a:p>
        </p:txBody>
      </p:sp>
      <p:sp>
        <p:nvSpPr>
          <p:cNvPr id="4" name="TextBox 3"/>
          <p:cNvSpPr txBox="1">
            <a:spLocks noChangeArrowheads="1"/>
          </p:cNvSpPr>
          <p:nvPr/>
        </p:nvSpPr>
        <p:spPr bwMode="auto">
          <a:xfrm>
            <a:off x="1066800" y="1484313"/>
            <a:ext cx="72390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sz="2800" b="1">
                <a:latin typeface="Calibri" pitchFamily="34" charset="0"/>
              </a:rPr>
              <a:t>If I </a:t>
            </a:r>
            <a:r>
              <a:rPr lang="en-US" sz="2800" b="1">
                <a:solidFill>
                  <a:srgbClr val="FF0000"/>
                </a:solidFill>
                <a:latin typeface="Calibri" pitchFamily="34" charset="0"/>
              </a:rPr>
              <a:t>increase </a:t>
            </a:r>
            <a:r>
              <a:rPr lang="en-US" sz="2800" b="1">
                <a:solidFill>
                  <a:srgbClr val="000000"/>
                </a:solidFill>
                <a:latin typeface="Calibri" pitchFamily="34" charset="0"/>
              </a:rPr>
              <a:t>the amount of chocolate I eat then I will </a:t>
            </a:r>
            <a:r>
              <a:rPr lang="en-US" sz="2800" b="1">
                <a:solidFill>
                  <a:srgbClr val="FF0000"/>
                </a:solidFill>
                <a:latin typeface="Calibri" pitchFamily="34" charset="0"/>
              </a:rPr>
              <a:t>increase </a:t>
            </a:r>
            <a:r>
              <a:rPr lang="en-US" sz="2800" b="1">
                <a:solidFill>
                  <a:srgbClr val="000000"/>
                </a:solidFill>
                <a:latin typeface="Calibri" pitchFamily="34" charset="0"/>
              </a:rPr>
              <a:t>the number of pimples I get.</a:t>
            </a:r>
          </a:p>
        </p:txBody>
      </p:sp>
      <p:sp>
        <p:nvSpPr>
          <p:cNvPr id="5" name="TextBox 4"/>
          <p:cNvSpPr txBox="1">
            <a:spLocks noChangeArrowheads="1"/>
          </p:cNvSpPr>
          <p:nvPr/>
        </p:nvSpPr>
        <p:spPr bwMode="auto">
          <a:xfrm>
            <a:off x="152400" y="3048000"/>
            <a:ext cx="89916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sz="4000" b="1">
                <a:solidFill>
                  <a:srgbClr val="FF0000"/>
                </a:solidFill>
                <a:latin typeface="Calibri" pitchFamily="34" charset="0"/>
              </a:rPr>
              <a:t>If I increase in the amount of time I spend in sunlight then I will increase my chance of gettingskin cancer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TextBox 2"/>
          <p:cNvSpPr txBox="1">
            <a:spLocks noChangeArrowheads="1"/>
          </p:cNvSpPr>
          <p:nvPr/>
        </p:nvSpPr>
        <p:spPr bwMode="auto">
          <a:xfrm>
            <a:off x="228600" y="152400"/>
            <a:ext cx="8458200" cy="418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sz="3200" b="1">
                <a:solidFill>
                  <a:srgbClr val="0070C0"/>
                </a:solidFill>
                <a:latin typeface="Calibri" pitchFamily="34" charset="0"/>
              </a:rPr>
              <a:t> What is the IV and the DV in these hypotheses:</a:t>
            </a:r>
          </a:p>
          <a:p>
            <a:pPr eaLnBrk="1" hangingPunct="1"/>
            <a:endParaRPr lang="en-US" sz="1000">
              <a:latin typeface="Calibri" pitchFamily="34" charset="0"/>
            </a:endParaRPr>
          </a:p>
          <a:p>
            <a:pPr eaLnBrk="1" hangingPunct="1"/>
            <a:r>
              <a:rPr lang="en-US" sz="3200">
                <a:latin typeface="Calibri" pitchFamily="34" charset="0"/>
              </a:rPr>
              <a:t>3.  If dogs are given an Advantage flea collar, then the dogs will have a decrease in the number of fleas on their bodies.</a:t>
            </a:r>
          </a:p>
          <a:p>
            <a:pPr eaLnBrk="1" hangingPunct="1"/>
            <a:r>
              <a:rPr lang="en-US" sz="3200">
                <a:latin typeface="Calibri" pitchFamily="34" charset="0"/>
              </a:rPr>
              <a:t>	IV=_______</a:t>
            </a:r>
            <a:r>
              <a:rPr lang="en-US" sz="3200">
                <a:solidFill>
                  <a:srgbClr val="0070C0"/>
                </a:solidFill>
                <a:latin typeface="Calibri" pitchFamily="34" charset="0"/>
              </a:rPr>
              <a:t>_____________________</a:t>
            </a:r>
            <a:r>
              <a:rPr lang="en-US" sz="3200">
                <a:latin typeface="Calibri" pitchFamily="34" charset="0"/>
              </a:rPr>
              <a:t>____</a:t>
            </a:r>
          </a:p>
          <a:p>
            <a:pPr eaLnBrk="1" hangingPunct="1"/>
            <a:r>
              <a:rPr lang="en-US" sz="3200">
                <a:latin typeface="Calibri" pitchFamily="34" charset="0"/>
              </a:rPr>
              <a:t>	DV=_______________________________</a:t>
            </a:r>
          </a:p>
          <a:p>
            <a:pPr eaLnBrk="1" hangingPunct="1"/>
            <a:endParaRPr lang="en-US" sz="3200">
              <a:latin typeface="Calibri" pitchFamily="34" charset="0"/>
            </a:endParaRPr>
          </a:p>
          <a:p>
            <a:pPr eaLnBrk="1" hangingPunct="1"/>
            <a:endParaRPr lang="en-US" sz="3200">
              <a:latin typeface="Calibri" pitchFamily="34" charset="0"/>
            </a:endParaRPr>
          </a:p>
        </p:txBody>
      </p:sp>
      <p:sp>
        <p:nvSpPr>
          <p:cNvPr id="4" name="TextBox 3"/>
          <p:cNvSpPr txBox="1">
            <a:spLocks noChangeArrowheads="1"/>
          </p:cNvSpPr>
          <p:nvPr/>
        </p:nvSpPr>
        <p:spPr bwMode="auto">
          <a:xfrm>
            <a:off x="1905000" y="2209800"/>
            <a:ext cx="7239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sz="2800" b="1">
                <a:solidFill>
                  <a:srgbClr val="FF0000"/>
                </a:solidFill>
                <a:latin typeface="Calibri" pitchFamily="34" charset="0"/>
              </a:rPr>
              <a:t>Advantage flea collar</a:t>
            </a:r>
          </a:p>
          <a:p>
            <a:pPr eaLnBrk="1" hangingPunct="1"/>
            <a:r>
              <a:rPr lang="en-US" sz="2800" b="1">
                <a:solidFill>
                  <a:srgbClr val="FF0000"/>
                </a:solidFill>
                <a:latin typeface="Calibri" pitchFamily="34" charset="0"/>
              </a:rPr>
              <a:t>Number of fleas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
          <p:cNvSpPr txBox="1">
            <a:spLocks noChangeArrowheads="1"/>
          </p:cNvSpPr>
          <p:nvPr/>
        </p:nvSpPr>
        <p:spPr bwMode="auto">
          <a:xfrm>
            <a:off x="914400" y="533400"/>
            <a:ext cx="76962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sz="4000" b="1">
                <a:solidFill>
                  <a:srgbClr val="0070C0"/>
                </a:solidFill>
                <a:latin typeface="Calibri" pitchFamily="34" charset="0"/>
              </a:rPr>
              <a:t>Law vs Theory</a:t>
            </a:r>
            <a:endParaRPr lang="en-US" sz="4000">
              <a:solidFill>
                <a:srgbClr val="0070C0"/>
              </a:solidFill>
              <a:latin typeface="Calibri" pitchFamily="34" charset="0"/>
            </a:endParaRPr>
          </a:p>
          <a:p>
            <a:pPr eaLnBrk="1" hangingPunct="1"/>
            <a:endParaRPr lang="en-US" sz="4000" b="1">
              <a:latin typeface="Calibri" pitchFamily="34" charset="0"/>
            </a:endParaRPr>
          </a:p>
          <a:p>
            <a:pPr eaLnBrk="1" hangingPunct="1"/>
            <a:r>
              <a:rPr lang="en-US" sz="4000" b="1">
                <a:latin typeface="Calibri" pitchFamily="34" charset="0"/>
              </a:rPr>
              <a:t>___________</a:t>
            </a:r>
            <a:r>
              <a:rPr lang="en-US" sz="4000">
                <a:latin typeface="Calibri" pitchFamily="34" charset="0"/>
              </a:rPr>
              <a:t> tell us </a:t>
            </a:r>
            <a:r>
              <a:rPr lang="en-US" sz="4000" u="sng">
                <a:latin typeface="Calibri" pitchFamily="34" charset="0"/>
              </a:rPr>
              <a:t>what</a:t>
            </a:r>
            <a:r>
              <a:rPr lang="en-US" sz="4000">
                <a:latin typeface="Calibri" pitchFamily="34" charset="0"/>
              </a:rPr>
              <a:t> happens.</a:t>
            </a:r>
          </a:p>
          <a:p>
            <a:pPr eaLnBrk="1" hangingPunct="1"/>
            <a:br>
              <a:rPr lang="en-US" sz="4000">
                <a:latin typeface="Calibri" pitchFamily="34" charset="0"/>
              </a:rPr>
            </a:br>
            <a:r>
              <a:rPr lang="en-US" sz="4000" b="1">
                <a:latin typeface="Calibri" pitchFamily="34" charset="0"/>
              </a:rPr>
              <a:t>_____________</a:t>
            </a:r>
            <a:r>
              <a:rPr lang="en-US" sz="4000">
                <a:latin typeface="Calibri" pitchFamily="34" charset="0"/>
              </a:rPr>
              <a:t> examine what happens and tell us </a:t>
            </a:r>
            <a:r>
              <a:rPr lang="en-US" sz="4000" u="sng">
                <a:latin typeface="Calibri" pitchFamily="34" charset="0"/>
              </a:rPr>
              <a:t>how</a:t>
            </a:r>
            <a:r>
              <a:rPr lang="en-US" sz="4000">
                <a:latin typeface="Calibri" pitchFamily="34" charset="0"/>
              </a:rPr>
              <a:t> and </a:t>
            </a:r>
            <a:r>
              <a:rPr lang="en-US" sz="4000" u="sng">
                <a:latin typeface="Calibri" pitchFamily="34" charset="0"/>
              </a:rPr>
              <a:t>why</a:t>
            </a:r>
            <a:r>
              <a:rPr lang="en-US" sz="4000">
                <a:latin typeface="Calibri" pitchFamily="34" charset="0"/>
              </a:rPr>
              <a:t> it happens.</a:t>
            </a:r>
          </a:p>
          <a:p>
            <a:pPr eaLnBrk="1" hangingPunct="1"/>
            <a:endParaRPr lang="en-US" sz="4000">
              <a:latin typeface="Calibri" pitchFamily="34" charset="0"/>
            </a:endParaRPr>
          </a:p>
        </p:txBody>
      </p:sp>
      <p:sp>
        <p:nvSpPr>
          <p:cNvPr id="3" name="TextBox 2"/>
          <p:cNvSpPr txBox="1">
            <a:spLocks noChangeArrowheads="1"/>
          </p:cNvSpPr>
          <p:nvPr/>
        </p:nvSpPr>
        <p:spPr bwMode="auto">
          <a:xfrm>
            <a:off x="1219200" y="1447800"/>
            <a:ext cx="7239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sz="6000" b="1">
                <a:solidFill>
                  <a:srgbClr val="FF0000"/>
                </a:solidFill>
                <a:latin typeface="Calibri" pitchFamily="34" charset="0"/>
              </a:rPr>
              <a:t>Laws</a:t>
            </a:r>
          </a:p>
        </p:txBody>
      </p:sp>
      <p:sp>
        <p:nvSpPr>
          <p:cNvPr id="4" name="TextBox 3"/>
          <p:cNvSpPr txBox="1">
            <a:spLocks noChangeArrowheads="1"/>
          </p:cNvSpPr>
          <p:nvPr/>
        </p:nvSpPr>
        <p:spPr bwMode="auto">
          <a:xfrm>
            <a:off x="1219200" y="2667000"/>
            <a:ext cx="7239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sz="6000" b="1">
                <a:solidFill>
                  <a:srgbClr val="FF0000"/>
                </a:solidFill>
                <a:latin typeface="Calibri" pitchFamily="34" charset="0"/>
              </a:rPr>
              <a:t>Theories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TextBox 1"/>
          <p:cNvSpPr txBox="1">
            <a:spLocks noChangeArrowheads="1"/>
          </p:cNvSpPr>
          <p:nvPr/>
        </p:nvSpPr>
        <p:spPr bwMode="auto">
          <a:xfrm>
            <a:off x="609600" y="457200"/>
            <a:ext cx="7848600"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sz="2800" b="1" dirty="0">
                <a:latin typeface="Calibri" pitchFamily="34" charset="0"/>
              </a:rPr>
              <a:t>In the language of science</a:t>
            </a:r>
            <a:r>
              <a:rPr lang="en-US" sz="2800" dirty="0">
                <a:latin typeface="Calibri" pitchFamily="34" charset="0"/>
              </a:rPr>
              <a:t>, the word "</a:t>
            </a:r>
            <a:r>
              <a:rPr lang="en-US" sz="2800" b="1" dirty="0">
                <a:latin typeface="Calibri" pitchFamily="34" charset="0"/>
              </a:rPr>
              <a:t>law</a:t>
            </a:r>
            <a:r>
              <a:rPr lang="en-US" sz="2800" dirty="0">
                <a:latin typeface="Calibri" pitchFamily="34" charset="0"/>
              </a:rPr>
              <a:t>" describes an analytic statement. It gives us</a:t>
            </a:r>
            <a:r>
              <a:rPr lang="en-US" sz="2800" b="1" dirty="0">
                <a:latin typeface="Calibri" pitchFamily="34" charset="0"/>
              </a:rPr>
              <a:t> a formula that tells us what things will do</a:t>
            </a:r>
            <a:r>
              <a:rPr lang="en-US" sz="2800" dirty="0">
                <a:latin typeface="Calibri" pitchFamily="34" charset="0"/>
              </a:rPr>
              <a:t>. </a:t>
            </a:r>
          </a:p>
          <a:p>
            <a:pPr eaLnBrk="1" hangingPunct="1"/>
            <a:r>
              <a:rPr lang="en-US" sz="2800" dirty="0">
                <a:latin typeface="Calibri" pitchFamily="34" charset="0"/>
              </a:rPr>
              <a:t>	For example, Newton's Law of Universal Gravitation tells us that "Every point mass attracts every single point mass by a force pointing along the line intersecting both points. The force is directly proportional to the product of the two masses and inversely proportional to the square of the distance between the point masses." </a:t>
            </a:r>
          </a:p>
          <a:p>
            <a:pPr eaLnBrk="1" hangingPunct="1"/>
            <a:r>
              <a:rPr lang="en-US" sz="2800" dirty="0">
                <a:latin typeface="Calibri" pitchFamily="34" charset="0"/>
              </a:rPr>
              <a:t>	That </a:t>
            </a:r>
            <a:r>
              <a:rPr lang="en-US" sz="2800" u="sng" dirty="0">
                <a:latin typeface="Calibri" pitchFamily="34" charset="0"/>
              </a:rPr>
              <a:t>formula </a:t>
            </a:r>
            <a:r>
              <a:rPr lang="en-US" sz="2800" dirty="0">
                <a:latin typeface="Calibri" pitchFamily="34" charset="0"/>
              </a:rPr>
              <a:t>will let us calculate the gravitational pull between the Earth and the object you dropped, between the Sun and Mars, or between me and a bowl of ice cream. </a:t>
            </a:r>
          </a:p>
          <a:p>
            <a:pPr eaLnBrk="1" hangingPunct="1"/>
            <a:endParaRPr lang="en-US" sz="2800" dirty="0">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extBox 1"/>
          <p:cNvSpPr txBox="1">
            <a:spLocks noChangeArrowheads="1"/>
          </p:cNvSpPr>
          <p:nvPr/>
        </p:nvSpPr>
        <p:spPr bwMode="auto">
          <a:xfrm>
            <a:off x="381000" y="304800"/>
            <a:ext cx="8229600"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sz="3000" dirty="0">
                <a:latin typeface="Calibri" pitchFamily="34" charset="0"/>
              </a:rPr>
              <a:t>While the law lets us calculate quite a bit about what happens, notice that </a:t>
            </a:r>
            <a:r>
              <a:rPr lang="en-US" sz="3000" u="sng" dirty="0">
                <a:latin typeface="Calibri" pitchFamily="34" charset="0"/>
              </a:rPr>
              <a:t>it does not tell us anything about </a:t>
            </a:r>
            <a:r>
              <a:rPr lang="en-US" sz="3000" b="1" u="sng" dirty="0">
                <a:latin typeface="Calibri" pitchFamily="34" charset="0"/>
              </a:rPr>
              <a:t>why</a:t>
            </a:r>
            <a:r>
              <a:rPr lang="en-US" sz="3000" u="sng" dirty="0">
                <a:latin typeface="Calibri" pitchFamily="34" charset="0"/>
              </a:rPr>
              <a:t> it happens</a:t>
            </a:r>
            <a:r>
              <a:rPr lang="en-US" sz="3000" dirty="0">
                <a:latin typeface="Calibri" pitchFamily="34" charset="0"/>
              </a:rPr>
              <a:t>. That is what theories are for. </a:t>
            </a:r>
          </a:p>
          <a:p>
            <a:pPr eaLnBrk="1" hangingPunct="1"/>
            <a:r>
              <a:rPr lang="en-US" sz="3000" dirty="0">
                <a:latin typeface="Calibri" pitchFamily="34" charset="0"/>
              </a:rPr>
              <a:t>	In the language of science, the word "</a:t>
            </a:r>
            <a:r>
              <a:rPr lang="en-US" sz="3000" b="1" dirty="0">
                <a:latin typeface="Calibri" pitchFamily="34" charset="0"/>
              </a:rPr>
              <a:t>theory</a:t>
            </a:r>
            <a:r>
              <a:rPr lang="en-US" sz="3000" dirty="0">
                <a:latin typeface="Calibri" pitchFamily="34" charset="0"/>
              </a:rPr>
              <a:t>" is used to</a:t>
            </a:r>
            <a:r>
              <a:rPr lang="en-US" sz="3000" b="1" dirty="0">
                <a:latin typeface="Calibri" pitchFamily="34" charset="0"/>
              </a:rPr>
              <a:t> describe an explanation of why and how things happen</a:t>
            </a:r>
            <a:r>
              <a:rPr lang="en-US" sz="3000" dirty="0">
                <a:latin typeface="Calibri" pitchFamily="34" charset="0"/>
              </a:rPr>
              <a:t>. For gravity, we use Einstein's Theory of General Relativity to explain why things fall. </a:t>
            </a:r>
          </a:p>
          <a:p>
            <a:pPr eaLnBrk="1" hangingPunct="1"/>
            <a:r>
              <a:rPr lang="en-US" sz="3000" dirty="0">
                <a:latin typeface="Calibri" pitchFamily="34" charset="0"/>
              </a:rPr>
              <a:t>	A theory starts as one or more hypotheses, untested ideas about why something happens. To become a scientific theory, an idea must be </a:t>
            </a:r>
            <a:r>
              <a:rPr lang="en-US" sz="3000" u="sng" dirty="0">
                <a:latin typeface="Calibri" pitchFamily="34" charset="0"/>
              </a:rPr>
              <a:t>thoroughly tested</a:t>
            </a:r>
            <a:r>
              <a:rPr lang="en-US" sz="3000" dirty="0">
                <a:latin typeface="Calibri" pitchFamily="34" charset="0"/>
              </a:rPr>
              <a:t>, and must be an </a:t>
            </a:r>
            <a:r>
              <a:rPr lang="en-US" sz="3000" u="sng" dirty="0">
                <a:latin typeface="Calibri" pitchFamily="34" charset="0"/>
              </a:rPr>
              <a:t>accurate</a:t>
            </a:r>
            <a:r>
              <a:rPr lang="en-US" sz="3000" dirty="0">
                <a:latin typeface="Calibri" pitchFamily="34" charset="0"/>
              </a:rPr>
              <a:t> and </a:t>
            </a:r>
            <a:r>
              <a:rPr lang="en-US" sz="3000" u="sng" dirty="0">
                <a:latin typeface="Calibri" pitchFamily="34" charset="0"/>
              </a:rPr>
              <a:t>predictive description of the natural world</a:t>
            </a:r>
            <a:r>
              <a:rPr lang="en-US" sz="3000" dirty="0">
                <a:latin typeface="Calibri" pitchFamily="34" charset="0"/>
              </a:rPr>
              <a:t>.</a:t>
            </a:r>
            <a:r>
              <a:rPr lang="en-US" sz="3000" b="1" dirty="0">
                <a:latin typeface="Calibri" pitchFamily="34" charset="0"/>
              </a:rPr>
              <a:t>                                                                    </a:t>
            </a:r>
            <a:endParaRPr lang="en-US" sz="3000" dirty="0">
              <a:latin typeface="Calibri" pitchFamily="34" charset="0"/>
            </a:endParaRPr>
          </a:p>
          <a:p>
            <a:pPr eaLnBrk="1" hangingPunct="1"/>
            <a:endParaRPr lang="en-US" sz="3000" dirty="0">
              <a:latin typeface="Calibri"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379</Words>
  <Application>Microsoft Macintosh PowerPoint</Application>
  <PresentationFormat>On-screen Show (4:3)</PresentationFormat>
  <Paragraphs>70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ＭＳ Ｐゴシック</vt:lpstr>
      <vt:lpstr>Arial</vt:lpstr>
      <vt:lpstr>Calibri</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EISD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EISD</dc:creator>
  <cp:lastModifiedBy>Kathryn Dawkins</cp:lastModifiedBy>
  <cp:revision>15</cp:revision>
  <dcterms:created xsi:type="dcterms:W3CDTF">2013-09-10T12:21:08Z</dcterms:created>
  <dcterms:modified xsi:type="dcterms:W3CDTF">2018-09-04T02:20:24Z</dcterms:modified>
</cp:coreProperties>
</file>